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0" r:id="rId3"/>
    <p:sldId id="273" r:id="rId4"/>
    <p:sldId id="272" r:id="rId5"/>
    <p:sldId id="271" r:id="rId6"/>
    <p:sldId id="275" r:id="rId7"/>
    <p:sldId id="274" r:id="rId8"/>
    <p:sldId id="264" r:id="rId9"/>
    <p:sldId id="268" r:id="rId10"/>
    <p:sldId id="276" r:id="rId11"/>
    <p:sldId id="277" r:id="rId12"/>
    <p:sldId id="269" r:id="rId13"/>
    <p:sldId id="265" r:id="rId14"/>
    <p:sldId id="266" r:id="rId15"/>
    <p:sldId id="259" r:id="rId16"/>
    <p:sldId id="261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E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28"/>
  </p:normalViewPr>
  <p:slideViewPr>
    <p:cSldViewPr snapToGrid="0">
      <p:cViewPr varScale="1">
        <p:scale>
          <a:sx n="114" d="100"/>
          <a:sy n="114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42219-86F4-BB4A-8F10-41BF002A5835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85B6EB-9E08-B94C-81D8-C431A888C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37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B6EB-9E08-B94C-81D8-C431A888C8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Iani smithi (</a:t>
            </a:r>
            <a:r>
              <a:rPr lang="en-US" dirty="0" err="1"/>
              <a:t>monolosaurus</a:t>
            </a:r>
            <a:r>
              <a:rPr lang="en-US" dirty="0"/>
              <a:t>)</a:t>
            </a:r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/science/article/abs/</a:t>
            </a:r>
            <a:r>
              <a:rPr lang="en-US" dirty="0" err="1"/>
              <a:t>pii</a:t>
            </a:r>
            <a:r>
              <a:rPr lang="en-US" dirty="0"/>
              <a:t>/S0195667119304069</a:t>
            </a:r>
          </a:p>
          <a:p>
            <a:r>
              <a:rPr lang="en-US" dirty="0"/>
              <a:t>https://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</a:t>
            </a:r>
            <a:r>
              <a:rPr lang="en-US" dirty="0" err="1"/>
              <a:t>article?id</a:t>
            </a:r>
            <a:r>
              <a:rPr lang="en-US" dirty="0"/>
              <a:t>=10.1371/journal.pone.0286042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85B6EB-9E08-B94C-81D8-C431A888C8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6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3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8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4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2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7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9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7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9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52C1F-286C-384C-9EFA-872A3615DE42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1BBC8F-F3E1-084F-B0FA-73DBFC0DE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580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0D798C5-D94A-BC02-851B-77A9C10F7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AC02-5062-2769-6A85-A80616B9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1398"/>
            <a:ext cx="5011387" cy="241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79BB7-0378-8159-3409-3793433A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015" y="4441398"/>
            <a:ext cx="2703418" cy="2446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5BBB1-D801-3721-F8D0-7AF5CD74C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432" y="4604911"/>
            <a:ext cx="4314567" cy="2253089"/>
          </a:xfrm>
          <a:prstGeom prst="rect">
            <a:avLst/>
          </a:prstGeom>
        </p:spPr>
      </p:pic>
      <p:pic>
        <p:nvPicPr>
          <p:cNvPr id="7" name="Picture 2" descr="Meraxes | Prehistoric Wiki | Fandom">
            <a:extLst>
              <a:ext uri="{FF2B5EF4-FFF2-40B4-BE49-F238E27FC236}">
                <a16:creationId xmlns:a16="http://schemas.microsoft.com/office/drawing/2014/main" id="{1D651B72-57E8-911B-2883-1E667B20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78" y="13790"/>
            <a:ext cx="5409021" cy="347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4BD93-DD85-EB07-4503-F435FAE4D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278911" cy="2301421"/>
          </a:xfrm>
          <a:prstGeom prst="rect">
            <a:avLst/>
          </a:prstGeom>
        </p:spPr>
      </p:pic>
      <p:pic>
        <p:nvPicPr>
          <p:cNvPr id="9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18411165-7E9F-89D5-8F40-07466B355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5" y="2357253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ADA00-9F39-D581-CEED-AAEC4ABAE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8911" y="-6385"/>
            <a:ext cx="2408918" cy="2301421"/>
          </a:xfrm>
          <a:prstGeom prst="rect">
            <a:avLst/>
          </a:prstGeom>
        </p:spPr>
      </p:pic>
      <p:pic>
        <p:nvPicPr>
          <p:cNvPr id="7170" name="Picture 2" descr="Mitchell_et_al_Press_Release_Fig_1">
            <a:extLst>
              <a:ext uri="{FF2B5EF4-FFF2-40B4-BE49-F238E27FC236}">
                <a16:creationId xmlns:a16="http://schemas.microsoft.com/office/drawing/2014/main" id="{FB07D608-B255-C279-191A-87215AEC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80" y="2944161"/>
            <a:ext cx="1988496" cy="17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4F1F1-C077-5938-7122-9BBA0D5C5B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5399" y="3080561"/>
            <a:ext cx="1483422" cy="1650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08DDB1-1A4C-C50B-5760-43C99229A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7255" y="2417316"/>
            <a:ext cx="4614599" cy="1738932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Research Interests: </a:t>
            </a:r>
            <a:b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Jon Mitchell</a:t>
            </a:r>
          </a:p>
        </p:txBody>
      </p:sp>
    </p:spTree>
    <p:extLst>
      <p:ext uri="{BB962C8B-B14F-4D97-AF65-F5344CB8AC3E}">
        <p14:creationId xmlns:p14="http://schemas.microsoft.com/office/powerpoint/2010/main" val="65402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6E1D-E723-627A-EC9F-FD92DAD7A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F6B3-19F6-62F7-8E48-2ADC1948D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Microevolution: how do births &amp; deaths change the frequency of heritable traits in a population</a:t>
            </a:r>
          </a:p>
          <a:p>
            <a:r>
              <a:rPr lang="en-US" dirty="0"/>
              <a:t>Macroevolution: how do </a:t>
            </a:r>
            <a:r>
              <a:rPr lang="en-US" dirty="0" err="1"/>
              <a:t>speciations</a:t>
            </a:r>
            <a:r>
              <a:rPr lang="en-US" dirty="0"/>
              <a:t> &amp; extinctions change the frequency of heritable traits in a lineage</a:t>
            </a:r>
          </a:p>
          <a:p>
            <a:pPr lvl="1"/>
            <a:r>
              <a:rPr lang="en-US" dirty="0"/>
              <a:t>Example: colonial corals live longer, solitary corals speciate more often</a:t>
            </a:r>
          </a:p>
          <a:p>
            <a:r>
              <a:rPr lang="en-US" sz="2400" i="1" dirty="0"/>
              <a:t>(</a:t>
            </a:r>
            <a:r>
              <a:rPr lang="en-US" sz="2400" i="1" dirty="0" err="1"/>
              <a:t>Mesoevolution</a:t>
            </a:r>
            <a:r>
              <a:rPr lang="en-US" sz="2400" i="1" dirty="0"/>
              <a:t>: how do developmental biases change the frequency of heritable traits in a group)</a:t>
            </a:r>
          </a:p>
        </p:txBody>
      </p:sp>
    </p:spTree>
    <p:extLst>
      <p:ext uri="{BB962C8B-B14F-4D97-AF65-F5344CB8AC3E}">
        <p14:creationId xmlns:p14="http://schemas.microsoft.com/office/powerpoint/2010/main" val="37324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78799-FA7E-6A63-B9F5-05FF84EE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Convergent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C1B9-DF4D-B5B4-FE05-CCEFA07F2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organisms repeatedly evolving the same form in response to the same ecology</a:t>
            </a:r>
          </a:p>
        </p:txBody>
      </p:sp>
      <p:pic>
        <p:nvPicPr>
          <p:cNvPr id="2052" name="Picture 4" descr="Aquatic Locomotion: Environmental Constraints That Drive Convergent  Evolution | SpringerLink">
            <a:extLst>
              <a:ext uri="{FF2B5EF4-FFF2-40B4-BE49-F238E27FC236}">
                <a16:creationId xmlns:a16="http://schemas.microsoft.com/office/drawing/2014/main" id="{6B66BDBC-B5B8-C81D-8EB7-2A52664DA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6" y="2785637"/>
            <a:ext cx="5301583" cy="370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95D32C-03BF-5D74-1854-1AAB917F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0" y="3032705"/>
            <a:ext cx="6323596" cy="33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79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5F80-9E22-9E53-B6A8-003888990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interests generally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6F402-0AF4-1E67-0D16-FBA627AFC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Changes in a species’ evolution due to changes in ecology</a:t>
            </a:r>
          </a:p>
          <a:p>
            <a:pPr lvl="1"/>
            <a:r>
              <a:rPr lang="en-US" dirty="0"/>
              <a:t>jaw shape in squirrels, feather changes in flightless birds, wing shape in swallows</a:t>
            </a:r>
          </a:p>
          <a:p>
            <a:r>
              <a:rPr lang="en-US" dirty="0"/>
              <a:t>Changes in how an ecosystem is structured due to species evolving</a:t>
            </a:r>
          </a:p>
          <a:p>
            <a:pPr lvl="1"/>
            <a:r>
              <a:rPr lang="en-US" dirty="0"/>
              <a:t>changes in composition of sites (Cedar Mtn Fm)</a:t>
            </a:r>
          </a:p>
          <a:p>
            <a:r>
              <a:rPr lang="en-US" dirty="0"/>
              <a:t>How do changes in ecosystem structure impact broad evolutionary change</a:t>
            </a:r>
          </a:p>
          <a:p>
            <a:pPr lvl="1"/>
            <a:r>
              <a:rPr lang="en-US" dirty="0"/>
              <a:t>Food webs &amp; Ki/</a:t>
            </a:r>
            <a:r>
              <a:rPr lang="en-US" dirty="0" err="1"/>
              <a:t>Kj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8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F31D-8347-D7BF-CB23-52AA0D98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ECBF-0567-9567-78A6-0DBD4EDB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atellite Map of Utah - WhiteClouds">
            <a:extLst>
              <a:ext uri="{FF2B5EF4-FFF2-40B4-BE49-F238E27FC236}">
                <a16:creationId xmlns:a16="http://schemas.microsoft.com/office/drawing/2014/main" id="{0543B750-B0BF-FA36-3047-1D27FD2DB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8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5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36CA-0453-C00D-AAC4-8FBA090F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FF586-BF9A-812E-0320-F71103996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D0E1-E33B-22F6-E630-FEB340D71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atellite Map of Utah - WhiteClouds">
            <a:extLst>
              <a:ext uri="{FF2B5EF4-FFF2-40B4-BE49-F238E27FC236}">
                <a16:creationId xmlns:a16="http://schemas.microsoft.com/office/drawing/2014/main" id="{4723787E-FFBD-2D0E-67AA-9A5C7636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89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9665709-E428-9E6C-F69A-55F91E50E5EC}"/>
              </a:ext>
            </a:extLst>
          </p:cNvPr>
          <p:cNvSpPr/>
          <p:nvPr/>
        </p:nvSpPr>
        <p:spPr>
          <a:xfrm>
            <a:off x="3902343" y="3455719"/>
            <a:ext cx="1287174" cy="1436915"/>
          </a:xfrm>
          <a:custGeom>
            <a:avLst/>
            <a:gdLst>
              <a:gd name="connsiteX0" fmla="*/ 1287174 w 1287174"/>
              <a:gd name="connsiteY0" fmla="*/ 641268 h 1436915"/>
              <a:gd name="connsiteX1" fmla="*/ 1204047 w 1287174"/>
              <a:gd name="connsiteY1" fmla="*/ 665019 h 1436915"/>
              <a:gd name="connsiteX2" fmla="*/ 978415 w 1287174"/>
              <a:gd name="connsiteY2" fmla="*/ 641268 h 1436915"/>
              <a:gd name="connsiteX3" fmla="*/ 930914 w 1287174"/>
              <a:gd name="connsiteY3" fmla="*/ 570016 h 1436915"/>
              <a:gd name="connsiteX4" fmla="*/ 907163 w 1287174"/>
              <a:gd name="connsiteY4" fmla="*/ 498764 h 1436915"/>
              <a:gd name="connsiteX5" fmla="*/ 895288 w 1287174"/>
              <a:gd name="connsiteY5" fmla="*/ 427512 h 1436915"/>
              <a:gd name="connsiteX6" fmla="*/ 871538 w 1287174"/>
              <a:gd name="connsiteY6" fmla="*/ 296884 h 1436915"/>
              <a:gd name="connsiteX7" fmla="*/ 847787 w 1287174"/>
              <a:gd name="connsiteY7" fmla="*/ 225632 h 1436915"/>
              <a:gd name="connsiteX8" fmla="*/ 800286 w 1287174"/>
              <a:gd name="connsiteY8" fmla="*/ 154380 h 1436915"/>
              <a:gd name="connsiteX9" fmla="*/ 729034 w 1287174"/>
              <a:gd name="connsiteY9" fmla="*/ 83128 h 1436915"/>
              <a:gd name="connsiteX10" fmla="*/ 657782 w 1287174"/>
              <a:gd name="connsiteY10" fmla="*/ 35626 h 1436915"/>
              <a:gd name="connsiteX11" fmla="*/ 622156 w 1287174"/>
              <a:gd name="connsiteY11" fmla="*/ 11876 h 1436915"/>
              <a:gd name="connsiteX12" fmla="*/ 586530 w 1287174"/>
              <a:gd name="connsiteY12" fmla="*/ 0 h 1436915"/>
              <a:gd name="connsiteX13" fmla="*/ 479652 w 1287174"/>
              <a:gd name="connsiteY13" fmla="*/ 11876 h 1436915"/>
              <a:gd name="connsiteX14" fmla="*/ 396525 w 1287174"/>
              <a:gd name="connsiteY14" fmla="*/ 118754 h 1436915"/>
              <a:gd name="connsiteX15" fmla="*/ 384649 w 1287174"/>
              <a:gd name="connsiteY15" fmla="*/ 154380 h 1436915"/>
              <a:gd name="connsiteX16" fmla="*/ 337148 w 1287174"/>
              <a:gd name="connsiteY16" fmla="*/ 225632 h 1436915"/>
              <a:gd name="connsiteX17" fmla="*/ 277771 w 1287174"/>
              <a:gd name="connsiteY17" fmla="*/ 332510 h 1436915"/>
              <a:gd name="connsiteX18" fmla="*/ 254021 w 1287174"/>
              <a:gd name="connsiteY18" fmla="*/ 368136 h 1436915"/>
              <a:gd name="connsiteX19" fmla="*/ 218395 w 1287174"/>
              <a:gd name="connsiteY19" fmla="*/ 439387 h 1436915"/>
              <a:gd name="connsiteX20" fmla="*/ 206519 w 1287174"/>
              <a:gd name="connsiteY20" fmla="*/ 475013 h 1436915"/>
              <a:gd name="connsiteX21" fmla="*/ 159018 w 1287174"/>
              <a:gd name="connsiteY21" fmla="*/ 546265 h 1436915"/>
              <a:gd name="connsiteX22" fmla="*/ 111517 w 1287174"/>
              <a:gd name="connsiteY22" fmla="*/ 629393 h 1436915"/>
              <a:gd name="connsiteX23" fmla="*/ 64015 w 1287174"/>
              <a:gd name="connsiteY23" fmla="*/ 736271 h 1436915"/>
              <a:gd name="connsiteX24" fmla="*/ 40265 w 1287174"/>
              <a:gd name="connsiteY24" fmla="*/ 807523 h 1436915"/>
              <a:gd name="connsiteX25" fmla="*/ 16514 w 1287174"/>
              <a:gd name="connsiteY25" fmla="*/ 890650 h 1436915"/>
              <a:gd name="connsiteX26" fmla="*/ 4639 w 1287174"/>
              <a:gd name="connsiteY26" fmla="*/ 1436915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87174" h="1436915">
                <a:moveTo>
                  <a:pt x="1287174" y="641268"/>
                </a:moveTo>
                <a:cubicBezTo>
                  <a:pt x="1259465" y="649185"/>
                  <a:pt x="1232838" y="663767"/>
                  <a:pt x="1204047" y="665019"/>
                </a:cubicBezTo>
                <a:cubicBezTo>
                  <a:pt x="1058503" y="671347"/>
                  <a:pt x="1063009" y="669465"/>
                  <a:pt x="978415" y="641268"/>
                </a:cubicBezTo>
                <a:cubicBezTo>
                  <a:pt x="962581" y="617517"/>
                  <a:pt x="939941" y="597096"/>
                  <a:pt x="930914" y="570016"/>
                </a:cubicBezTo>
                <a:lnTo>
                  <a:pt x="907163" y="498764"/>
                </a:lnTo>
                <a:cubicBezTo>
                  <a:pt x="903205" y="475013"/>
                  <a:pt x="898949" y="451310"/>
                  <a:pt x="895288" y="427512"/>
                </a:cubicBezTo>
                <a:cubicBezTo>
                  <a:pt x="885605" y="364569"/>
                  <a:pt x="887578" y="350350"/>
                  <a:pt x="871538" y="296884"/>
                </a:cubicBezTo>
                <a:cubicBezTo>
                  <a:pt x="864344" y="272904"/>
                  <a:pt x="861674" y="246463"/>
                  <a:pt x="847787" y="225632"/>
                </a:cubicBezTo>
                <a:cubicBezTo>
                  <a:pt x="831953" y="201881"/>
                  <a:pt x="820470" y="174564"/>
                  <a:pt x="800286" y="154380"/>
                </a:cubicBezTo>
                <a:cubicBezTo>
                  <a:pt x="776535" y="130629"/>
                  <a:pt x="756981" y="101760"/>
                  <a:pt x="729034" y="83128"/>
                </a:cubicBezTo>
                <a:lnTo>
                  <a:pt x="657782" y="35626"/>
                </a:lnTo>
                <a:cubicBezTo>
                  <a:pt x="645907" y="27709"/>
                  <a:pt x="635696" y="16390"/>
                  <a:pt x="622156" y="11876"/>
                </a:cubicBezTo>
                <a:lnTo>
                  <a:pt x="586530" y="0"/>
                </a:lnTo>
                <a:cubicBezTo>
                  <a:pt x="550904" y="3959"/>
                  <a:pt x="513658" y="541"/>
                  <a:pt x="479652" y="11876"/>
                </a:cubicBezTo>
                <a:cubicBezTo>
                  <a:pt x="456597" y="19561"/>
                  <a:pt x="397668" y="115325"/>
                  <a:pt x="396525" y="118754"/>
                </a:cubicBezTo>
                <a:cubicBezTo>
                  <a:pt x="392566" y="130629"/>
                  <a:pt x="390728" y="143438"/>
                  <a:pt x="384649" y="154380"/>
                </a:cubicBezTo>
                <a:cubicBezTo>
                  <a:pt x="370786" y="179333"/>
                  <a:pt x="337148" y="225632"/>
                  <a:pt x="337148" y="225632"/>
                </a:cubicBezTo>
                <a:cubicBezTo>
                  <a:pt x="316246" y="288339"/>
                  <a:pt x="332217" y="250840"/>
                  <a:pt x="277771" y="332510"/>
                </a:cubicBezTo>
                <a:cubicBezTo>
                  <a:pt x="269854" y="344385"/>
                  <a:pt x="258535" y="354596"/>
                  <a:pt x="254021" y="368136"/>
                </a:cubicBezTo>
                <a:cubicBezTo>
                  <a:pt x="224170" y="457684"/>
                  <a:pt x="264437" y="347305"/>
                  <a:pt x="218395" y="439387"/>
                </a:cubicBezTo>
                <a:cubicBezTo>
                  <a:pt x="212797" y="450583"/>
                  <a:pt x="212598" y="464071"/>
                  <a:pt x="206519" y="475013"/>
                </a:cubicBezTo>
                <a:cubicBezTo>
                  <a:pt x="192656" y="499966"/>
                  <a:pt x="159018" y="546265"/>
                  <a:pt x="159018" y="546265"/>
                </a:cubicBezTo>
                <a:cubicBezTo>
                  <a:pt x="122699" y="655226"/>
                  <a:pt x="183408" y="485611"/>
                  <a:pt x="111517" y="629393"/>
                </a:cubicBezTo>
                <a:cubicBezTo>
                  <a:pt x="26729" y="798970"/>
                  <a:pt x="133877" y="631479"/>
                  <a:pt x="64015" y="736271"/>
                </a:cubicBezTo>
                <a:cubicBezTo>
                  <a:pt x="56098" y="760022"/>
                  <a:pt x="46337" y="783235"/>
                  <a:pt x="40265" y="807523"/>
                </a:cubicBezTo>
                <a:cubicBezTo>
                  <a:pt x="25353" y="867168"/>
                  <a:pt x="33550" y="839540"/>
                  <a:pt x="16514" y="890650"/>
                </a:cubicBezTo>
                <a:cubicBezTo>
                  <a:pt x="-11535" y="1143095"/>
                  <a:pt x="4639" y="961683"/>
                  <a:pt x="4639" y="1436915"/>
                </a:cubicBezTo>
              </a:path>
            </a:pathLst>
          </a:cu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587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28B3-C77C-45D7-AE2F-1B68BC0C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0423E-2FC7-AA33-6225-3809E8BEA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A5BB1C-30D4-9BD8-6B8B-BF41828CC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58" y="2279433"/>
            <a:ext cx="5484742" cy="457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efined temporal framework for newly discovered fossil assemblages of the  upper Cedar Mountain Formation (Mussentuchit Member), Mussentuchit Wash,  Central Utah - ScienceDirect">
            <a:extLst>
              <a:ext uri="{FF2B5EF4-FFF2-40B4-BE49-F238E27FC236}">
                <a16:creationId xmlns:a16="http://schemas.microsoft.com/office/drawing/2014/main" id="{0630145A-C766-1679-BC10-DBEDD193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5185"/>
            <a:ext cx="6707258" cy="49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0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1ACF-4D1F-FC4C-5427-69E1DF40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659B7-D817-9AD7-4D7B-B14DDEAE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3896E-8EEE-123A-6D9A-9DB8C66A5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37" y="1816080"/>
            <a:ext cx="4880391" cy="4896714"/>
          </a:xfrm>
          <a:prstGeom prst="rect">
            <a:avLst/>
          </a:prstGeom>
        </p:spPr>
      </p:pic>
      <p:pic>
        <p:nvPicPr>
          <p:cNvPr id="2050" name="Picture 2" descr="Fossil eggshell diversity of the Mussentuchit Member, Cedar Mountain Formation, Utah">
            <a:extLst>
              <a:ext uri="{FF2B5EF4-FFF2-40B4-BE49-F238E27FC236}">
                <a16:creationId xmlns:a16="http://schemas.microsoft.com/office/drawing/2014/main" id="{8CC1AF1A-F587-FC8C-0740-198EF470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4" y="1825625"/>
            <a:ext cx="4986724" cy="488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39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63F4-74D0-098A-3E44-B8AB0213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5BE9A-AC7F-35D4-9C41-D1AFD269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Paleomap of the Cenomanian (96.6 Ma; Scotese, 2014; © 2016 Colorado... |  Download Scientific Diagram">
            <a:extLst>
              <a:ext uri="{FF2B5EF4-FFF2-40B4-BE49-F238E27FC236}">
                <a16:creationId xmlns:a16="http://schemas.microsoft.com/office/drawing/2014/main" id="{E7E60E55-9020-EC7D-FB83-DD6269C1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622300"/>
            <a:ext cx="107950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05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35598-9894-CEB0-3B73-79A9CE12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6A02-BA56-87A5-9442-97678C7E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BF64640B-6739-2F4F-F13B-859B204F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3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182FB-8A67-3C8E-3E8A-007BBF778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1A6F9-DF5D-219C-67B8-D379D2873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9603-8DAB-4E7A-168C-4F58CF09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010C4EAE-4DF9-A4EC-37C5-D11D74B85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F7C29-47E4-67E8-847B-173B37F3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05" y="2119079"/>
            <a:ext cx="2397862" cy="2290859"/>
          </a:xfrm>
          <a:prstGeom prst="rect">
            <a:avLst/>
          </a:prstGeom>
        </p:spPr>
      </p:pic>
      <p:pic>
        <p:nvPicPr>
          <p:cNvPr id="6" name="Picture 2" descr="Mitchell_et_al_Press_Release_Fig_1">
            <a:extLst>
              <a:ext uri="{FF2B5EF4-FFF2-40B4-BE49-F238E27FC236}">
                <a16:creationId xmlns:a16="http://schemas.microsoft.com/office/drawing/2014/main" id="{F4B6E929-DCE3-41D8-8CF7-6267FD8E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267" y="2322404"/>
            <a:ext cx="2201733" cy="18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20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57E2E-DA94-B0D5-E9D7-105F2C67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78-C3E0-27D2-D060-8E71EEC26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F47C-8F89-08BB-98AA-F206CF0A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</p:txBody>
      </p:sp>
      <p:pic>
        <p:nvPicPr>
          <p:cNvPr id="4" name="Picture 4" descr="Grooves to tubes: evolution of the venom delivery system in a Late Triassic  “reptile” | The Science of Nature">
            <a:extLst>
              <a:ext uri="{FF2B5EF4-FFF2-40B4-BE49-F238E27FC236}">
                <a16:creationId xmlns:a16="http://schemas.microsoft.com/office/drawing/2014/main" id="{043FD431-2EA2-21A4-9FEF-133EDAB4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05" y="59541"/>
            <a:ext cx="2397862" cy="199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0D838-3AA2-8C9D-DF89-D7F537E9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05" y="2119079"/>
            <a:ext cx="2397862" cy="2290859"/>
          </a:xfrm>
          <a:prstGeom prst="rect">
            <a:avLst/>
          </a:prstGeom>
        </p:spPr>
      </p:pic>
      <p:pic>
        <p:nvPicPr>
          <p:cNvPr id="6" name="Picture 2" descr="Mitchell_et_al_Press_Release_Fig_1">
            <a:extLst>
              <a:ext uri="{FF2B5EF4-FFF2-40B4-BE49-F238E27FC236}">
                <a16:creationId xmlns:a16="http://schemas.microsoft.com/office/drawing/2014/main" id="{96AC4B74-AC31-553E-2655-8B51994AA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267" y="2322404"/>
            <a:ext cx="2201733" cy="188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4FF478-CC74-335D-964B-027D7C8D2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715" y="4351695"/>
            <a:ext cx="2703418" cy="24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25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50C7C-8327-1B59-89D4-A76654D11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AAAC-E715-2DC6-F434-09B81E2B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– 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67692-A13A-2D21-F3C4-FECBD55B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6C4D4-1EAF-CC9F-1AAA-F4F6BA49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885" y="4676198"/>
            <a:ext cx="1766260" cy="1965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6319A5-58BD-6B6F-82C3-D8C2048A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699" y="4733124"/>
            <a:ext cx="4887301" cy="19081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5BB3F1-A030-EC7A-3FFC-ECCDFFCF7623}"/>
              </a:ext>
            </a:extLst>
          </p:cNvPr>
          <p:cNvSpPr/>
          <p:nvPr/>
        </p:nvSpPr>
        <p:spPr>
          <a:xfrm>
            <a:off x="2486697" y="6396104"/>
            <a:ext cx="267855" cy="78076"/>
          </a:xfrm>
          <a:prstGeom prst="rect">
            <a:avLst/>
          </a:prstGeom>
          <a:solidFill>
            <a:srgbClr val="F2E800">
              <a:alpha val="56863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34DA75-AF24-9E4B-AB59-D01B038DB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237" y="4695754"/>
            <a:ext cx="2114243" cy="198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8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6B922-71AE-3AD0-2721-24039279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83988-C469-CD7D-6A52-BE8A8CAC6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64C66-2CCD-5CD5-682C-C273EBCE5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  <a:p>
            <a:pPr lvl="2"/>
            <a:r>
              <a:rPr lang="en-US" dirty="0"/>
              <a:t>Extinct species – all sorts of weird stuff, from Egyptian owls to giant dinosaurs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7935C-68EC-D365-3136-553B51CD3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220" y="4928313"/>
            <a:ext cx="3546452" cy="1929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C79C5-7FD1-CD28-1C3A-EC8083F0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20" y="4915012"/>
            <a:ext cx="4409365" cy="1942988"/>
          </a:xfrm>
          <a:prstGeom prst="rect">
            <a:avLst/>
          </a:prstGeom>
        </p:spPr>
      </p:pic>
      <p:pic>
        <p:nvPicPr>
          <p:cNvPr id="1026" name="Picture 2" descr="Details are in the caption following the image">
            <a:extLst>
              <a:ext uri="{FF2B5EF4-FFF2-40B4-BE49-F238E27FC236}">
                <a16:creationId xmlns:a16="http://schemas.microsoft.com/office/drawing/2014/main" id="{891888ED-9416-724A-34B5-91FB0F21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181" y="441243"/>
            <a:ext cx="4368721" cy="317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41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D3D17-8AE6-1F26-A9C0-5373FE355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7AD2-266E-C9E9-B861-0E627AEE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38D1-5AEA-C36E-CC90-C587CF30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research as undergrad at App State</a:t>
            </a:r>
          </a:p>
          <a:p>
            <a:r>
              <a:rPr lang="en-US" dirty="0"/>
              <a:t>Ph.D. on bird fossil </a:t>
            </a:r>
            <a:r>
              <a:rPr lang="en-US" dirty="0" err="1"/>
              <a:t>ecomorphology</a:t>
            </a:r>
            <a:endParaRPr lang="en-US" dirty="0"/>
          </a:p>
          <a:p>
            <a:r>
              <a:rPr lang="en-US" dirty="0"/>
              <a:t>Postdoc on macroevolutionary rates</a:t>
            </a:r>
          </a:p>
          <a:p>
            <a:r>
              <a:rPr lang="en-US" dirty="0"/>
              <a:t>Major research interests</a:t>
            </a:r>
          </a:p>
          <a:p>
            <a:pPr lvl="1"/>
            <a:r>
              <a:rPr lang="en-US" dirty="0"/>
              <a:t>How ecology drives evolution in vertebrates</a:t>
            </a:r>
          </a:p>
          <a:p>
            <a:pPr lvl="2"/>
            <a:r>
              <a:rPr lang="en-US" dirty="0"/>
              <a:t>Living species – dipper bird limbs, swallow feather colors, squirrel jaw shape, frog size</a:t>
            </a:r>
          </a:p>
          <a:p>
            <a:pPr lvl="2"/>
            <a:r>
              <a:rPr lang="en-US" dirty="0"/>
              <a:t>Extinct species – all sorts of weird stuff, from Egyptian owls to giant dinosaurs</a:t>
            </a:r>
          </a:p>
          <a:p>
            <a:pPr lvl="1"/>
            <a:r>
              <a:rPr lang="en-US" dirty="0"/>
              <a:t>How vertebrate evolution changes ecosystems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67616-3387-3A44-E34A-126A86BDE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091302" y="4790186"/>
            <a:ext cx="1714796" cy="2175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488DD-A52C-3F2B-6B0E-1495628BC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923" y="4651004"/>
            <a:ext cx="1825999" cy="22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00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6EAC2-D8BB-0267-1DAA-99A06B77F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1E686-4553-1B78-109C-61102671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2B44-BF5C-1788-51E6-813B292C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 million year old sand from Utah (need many students!)</a:t>
            </a:r>
          </a:p>
          <a:p>
            <a:r>
              <a:rPr lang="en-US" dirty="0"/>
              <a:t>Dinosaur diets (need a student!)</a:t>
            </a:r>
          </a:p>
          <a:p>
            <a:r>
              <a:rPr lang="en-US" dirty="0"/>
              <a:t>Dinosaur growth rates (need a student!)</a:t>
            </a:r>
          </a:p>
          <a:p>
            <a:r>
              <a:rPr lang="en-US" dirty="0"/>
              <a:t>Intraspecific variation &amp; macroevolutionary rates**</a:t>
            </a:r>
          </a:p>
          <a:p>
            <a:r>
              <a:rPr lang="en-US" dirty="0"/>
              <a:t>Random old projects (Washakie bird)</a:t>
            </a:r>
          </a:p>
          <a:p>
            <a:r>
              <a:rPr lang="en-US" dirty="0"/>
              <a:t>Whatever projects pop </a:t>
            </a:r>
            <a:r>
              <a:rPr lang="en-US"/>
              <a:t>up (Megan’s </a:t>
            </a:r>
            <a:r>
              <a:rPr lang="en-US" dirty="0"/>
              <a:t>frogs, Mozes’ biomechanics)</a:t>
            </a:r>
          </a:p>
        </p:txBody>
      </p:sp>
    </p:spTree>
    <p:extLst>
      <p:ext uri="{BB962C8B-B14F-4D97-AF65-F5344CB8AC3E}">
        <p14:creationId xmlns:p14="http://schemas.microsoft.com/office/powerpoint/2010/main" val="169710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A596-4930-C2C1-51FB-A682EDB1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3083-A703-C142-29D6-38A9C60B7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2983</TotalTime>
  <Words>470</Words>
  <Application>Microsoft Macintosh PowerPoint</Application>
  <PresentationFormat>Widescreen</PresentationFormat>
  <Paragraphs>60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Angsana New</vt:lpstr>
      <vt:lpstr>Arial</vt:lpstr>
      <vt:lpstr>Calibri</vt:lpstr>
      <vt:lpstr>Calibri Light</vt:lpstr>
      <vt:lpstr>Office Theme</vt:lpstr>
      <vt:lpstr>Research Interests:  Jon Mitchell</vt:lpstr>
      <vt:lpstr>Background</vt:lpstr>
      <vt:lpstr>Background</vt:lpstr>
      <vt:lpstr>Background</vt:lpstr>
      <vt:lpstr>Background – Current Interests</vt:lpstr>
      <vt:lpstr>Current Interests</vt:lpstr>
      <vt:lpstr>Current Interests</vt:lpstr>
      <vt:lpstr>Current Projects</vt:lpstr>
      <vt:lpstr>PowerPoint Presentation</vt:lpstr>
      <vt:lpstr>Evolution</vt:lpstr>
      <vt:lpstr>Convergent Evolution</vt:lpstr>
      <vt:lpstr>Research interests generally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 Mitchell</dc:creator>
  <cp:lastModifiedBy>Jon Mitchell</cp:lastModifiedBy>
  <cp:revision>15</cp:revision>
  <dcterms:created xsi:type="dcterms:W3CDTF">2025-05-13T18:17:38Z</dcterms:created>
  <dcterms:modified xsi:type="dcterms:W3CDTF">2025-08-01T02:09:18Z</dcterms:modified>
</cp:coreProperties>
</file>